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4"/>
  </p:notesMasterIdLst>
  <p:sldIdLst>
    <p:sldId id="256" r:id="rId2"/>
    <p:sldId id="257" r:id="rId3"/>
    <p:sldId id="258" r:id="rId4"/>
    <p:sldId id="261" r:id="rId5"/>
    <p:sldId id="262" r:id="rId6"/>
    <p:sldId id="263" r:id="rId7"/>
    <p:sldId id="265" r:id="rId8"/>
    <p:sldId id="264" r:id="rId9"/>
    <p:sldId id="266" r:id="rId10"/>
    <p:sldId id="260" r:id="rId11"/>
    <p:sldId id="267" r:id="rId12"/>
    <p:sldId id="259" r:id="rId1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018" autoAdjust="0"/>
    <p:restoredTop sz="94660"/>
  </p:normalViewPr>
  <p:slideViewPr>
    <p:cSldViewPr snapToGrid="0">
      <p:cViewPr varScale="1">
        <p:scale>
          <a:sx n="102" d="100"/>
          <a:sy n="102" d="100"/>
        </p:scale>
        <p:origin x="138" y="15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300BC5A-D27F-4BC4-8049-197BC98162F2}" type="datetimeFigureOut">
              <a:rPr lang="en-US" smtClean="0"/>
              <a:t>4/9/2024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14242B-B68A-48B4-B449-864482B76817}" type="slidenum">
              <a:rPr lang="en-US" smtClean="0"/>
              <a:t>‹#›</a:t>
            </a:fld>
            <a:endParaRPr lang="en-US"/>
          </a:p>
        </p:txBody>
      </p:sp>
    </p:spTree>
    <p:extLst>
      <p:ext uri="{BB962C8B-B14F-4D97-AF65-F5344CB8AC3E}">
        <p14:creationId xmlns:p14="http://schemas.microsoft.com/office/powerpoint/2010/main" val="20135689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-main idea is they do not change at the same ratio</a:t>
            </a:r>
          </a:p>
          <a:p>
            <a:r>
              <a:rPr lang="en-US" dirty="0"/>
              <a:t>-base idea from the first year of biology</a:t>
            </a:r>
          </a:p>
          <a:p>
            <a:r>
              <a:rPr lang="en-US" dirty="0"/>
              <a:t>-important to think about when under stressed conditions, what is the most beneficial change when this is considered?</a:t>
            </a:r>
          </a:p>
          <a:p>
            <a:r>
              <a:rPr lang="en-US" dirty="0"/>
              <a:t>-have a greater surface area/volume ratio, then a cell can accept more nutrients from around it to sustain itself</a:t>
            </a:r>
          </a:p>
        </p:txBody>
      </p:sp>
      <p:sp>
        <p:nvSpPr>
          <p:cNvPr id="4" name="Slide Number Placeholder 3"/>
          <p:cNvSpPr>
            <a:spLocks noGrp="1"/>
          </p:cNvSpPr>
          <p:nvPr>
            <p:ph type="sldNum" sz="quarter" idx="5"/>
          </p:nvPr>
        </p:nvSpPr>
        <p:spPr/>
        <p:txBody>
          <a:bodyPr/>
          <a:lstStyle/>
          <a:p>
            <a:fld id="{9E14242B-B68A-48B4-B449-864482B76817}" type="slidenum">
              <a:rPr lang="en-US" smtClean="0"/>
              <a:t>2</a:t>
            </a:fld>
            <a:endParaRPr lang="en-US"/>
          </a:p>
        </p:txBody>
      </p:sp>
    </p:spTree>
    <p:extLst>
      <p:ext uri="{BB962C8B-B14F-4D97-AF65-F5344CB8AC3E}">
        <p14:creationId xmlns:p14="http://schemas.microsoft.com/office/powerpoint/2010/main" val="41223348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-Ran in triplicate and also tested shaken vs. unshaken. Collected Data at 15 time points throughout the experiment</a:t>
            </a:r>
          </a:p>
        </p:txBody>
      </p:sp>
      <p:sp>
        <p:nvSpPr>
          <p:cNvPr id="4" name="Slide Number Placeholder 3"/>
          <p:cNvSpPr>
            <a:spLocks noGrp="1"/>
          </p:cNvSpPr>
          <p:nvPr>
            <p:ph type="sldNum" sz="quarter" idx="5"/>
          </p:nvPr>
        </p:nvSpPr>
        <p:spPr/>
        <p:txBody>
          <a:bodyPr/>
          <a:lstStyle/>
          <a:p>
            <a:fld id="{9E14242B-B68A-48B4-B449-864482B76817}" type="slidenum">
              <a:rPr lang="en-US" smtClean="0"/>
              <a:t>4</a:t>
            </a:fld>
            <a:endParaRPr lang="en-US"/>
          </a:p>
        </p:txBody>
      </p:sp>
    </p:spTree>
    <p:extLst>
      <p:ext uri="{BB962C8B-B14F-4D97-AF65-F5344CB8AC3E}">
        <p14:creationId xmlns:p14="http://schemas.microsoft.com/office/powerpoint/2010/main" val="26107681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Talk about issues with the microscopy and learning how to make filters</a:t>
            </a:r>
          </a:p>
        </p:txBody>
      </p:sp>
      <p:sp>
        <p:nvSpPr>
          <p:cNvPr id="4" name="Slide Number Placeholder 3"/>
          <p:cNvSpPr>
            <a:spLocks noGrp="1"/>
          </p:cNvSpPr>
          <p:nvPr>
            <p:ph type="sldNum" sz="quarter" idx="5"/>
          </p:nvPr>
        </p:nvSpPr>
        <p:spPr/>
        <p:txBody>
          <a:bodyPr/>
          <a:lstStyle/>
          <a:p>
            <a:fld id="{9E14242B-B68A-48B4-B449-864482B76817}" type="slidenum">
              <a:rPr lang="en-US" smtClean="0"/>
              <a:t>5</a:t>
            </a:fld>
            <a:endParaRPr lang="en-US"/>
          </a:p>
        </p:txBody>
      </p:sp>
    </p:spTree>
    <p:extLst>
      <p:ext uri="{BB962C8B-B14F-4D97-AF65-F5344CB8AC3E}">
        <p14:creationId xmlns:p14="http://schemas.microsoft.com/office/powerpoint/2010/main" val="36820056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Due to large amount of data, an image processing pipeline was developed using DAIME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Talk about issues with this process</a:t>
            </a:r>
          </a:p>
          <a:p>
            <a:r>
              <a:rPr lang="en-US" dirty="0"/>
              <a:t>Also attempted with OpenAI Chat GPT, but there were issues with Chat GPT being able to view photos</a:t>
            </a:r>
          </a:p>
        </p:txBody>
      </p:sp>
      <p:sp>
        <p:nvSpPr>
          <p:cNvPr id="4" name="Slide Number Placeholder 3"/>
          <p:cNvSpPr>
            <a:spLocks noGrp="1"/>
          </p:cNvSpPr>
          <p:nvPr>
            <p:ph type="sldNum" sz="quarter" idx="5"/>
          </p:nvPr>
        </p:nvSpPr>
        <p:spPr/>
        <p:txBody>
          <a:bodyPr/>
          <a:lstStyle/>
          <a:p>
            <a:fld id="{9E14242B-B68A-48B4-B449-864482B76817}" type="slidenum">
              <a:rPr lang="en-US" smtClean="0"/>
              <a:t>6</a:t>
            </a:fld>
            <a:endParaRPr lang="en-US"/>
          </a:p>
        </p:txBody>
      </p:sp>
    </p:spTree>
    <p:extLst>
      <p:ext uri="{BB962C8B-B14F-4D97-AF65-F5344CB8AC3E}">
        <p14:creationId xmlns:p14="http://schemas.microsoft.com/office/powerpoint/2010/main" val="34288894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F6D35FB-A29E-4E27-8645-A4080C0E8CAF}" type="datetimeFigureOut">
              <a:rPr lang="en-US" smtClean="0"/>
              <a:t>4/9/2024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75DC06-F42B-430C-B3A4-459FFABC7989}" type="slidenum">
              <a:rPr lang="en-US" smtClean="0"/>
              <a:t>‹#›</a:t>
            </a:fld>
            <a:endParaRPr lang="en-US"/>
          </a:p>
        </p:txBody>
      </p:sp>
    </p:spTree>
    <p:extLst>
      <p:ext uri="{BB962C8B-B14F-4D97-AF65-F5344CB8AC3E}">
        <p14:creationId xmlns:p14="http://schemas.microsoft.com/office/powerpoint/2010/main" val="41330247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F6D35FB-A29E-4E27-8645-A4080C0E8CAF}" type="datetimeFigureOut">
              <a:rPr lang="en-US" smtClean="0"/>
              <a:t>4/9/2024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75DC06-F42B-430C-B3A4-459FFABC7989}" type="slidenum">
              <a:rPr lang="en-US" smtClean="0"/>
              <a:t>‹#›</a:t>
            </a:fld>
            <a:endParaRPr lang="en-US"/>
          </a:p>
        </p:txBody>
      </p:sp>
    </p:spTree>
    <p:extLst>
      <p:ext uri="{BB962C8B-B14F-4D97-AF65-F5344CB8AC3E}">
        <p14:creationId xmlns:p14="http://schemas.microsoft.com/office/powerpoint/2010/main" val="20941383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F6D35FB-A29E-4E27-8645-A4080C0E8CAF}" type="datetimeFigureOut">
              <a:rPr lang="en-US" smtClean="0"/>
              <a:t>4/9/2024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75DC06-F42B-430C-B3A4-459FFABC7989}" type="slidenum">
              <a:rPr lang="en-US" smtClean="0"/>
              <a:t>‹#›</a:t>
            </a:fld>
            <a:endParaRPr lang="en-US"/>
          </a:p>
        </p:txBody>
      </p:sp>
    </p:spTree>
    <p:extLst>
      <p:ext uri="{BB962C8B-B14F-4D97-AF65-F5344CB8AC3E}">
        <p14:creationId xmlns:p14="http://schemas.microsoft.com/office/powerpoint/2010/main" val="1497606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F6D35FB-A29E-4E27-8645-A4080C0E8CAF}" type="datetimeFigureOut">
              <a:rPr lang="en-US" smtClean="0"/>
              <a:t>4/9/2024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75DC06-F42B-430C-B3A4-459FFABC7989}" type="slidenum">
              <a:rPr lang="en-US" smtClean="0"/>
              <a:t>‹#›</a:t>
            </a:fld>
            <a:endParaRPr lang="en-US"/>
          </a:p>
        </p:txBody>
      </p:sp>
    </p:spTree>
    <p:extLst>
      <p:ext uri="{BB962C8B-B14F-4D97-AF65-F5344CB8AC3E}">
        <p14:creationId xmlns:p14="http://schemas.microsoft.com/office/powerpoint/2010/main" val="5310400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F6D35FB-A29E-4E27-8645-A4080C0E8CAF}" type="datetimeFigureOut">
              <a:rPr lang="en-US" smtClean="0"/>
              <a:t>4/9/2024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75DC06-F42B-430C-B3A4-459FFABC7989}" type="slidenum">
              <a:rPr lang="en-US" smtClean="0"/>
              <a:t>‹#›</a:t>
            </a:fld>
            <a:endParaRPr lang="en-US"/>
          </a:p>
        </p:txBody>
      </p:sp>
    </p:spTree>
    <p:extLst>
      <p:ext uri="{BB962C8B-B14F-4D97-AF65-F5344CB8AC3E}">
        <p14:creationId xmlns:p14="http://schemas.microsoft.com/office/powerpoint/2010/main" val="10594235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F6D35FB-A29E-4E27-8645-A4080C0E8CAF}" type="datetimeFigureOut">
              <a:rPr lang="en-US" smtClean="0"/>
              <a:t>4/9/2024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75DC06-F42B-430C-B3A4-459FFABC7989}" type="slidenum">
              <a:rPr lang="en-US" smtClean="0"/>
              <a:t>‹#›</a:t>
            </a:fld>
            <a:endParaRPr lang="en-US"/>
          </a:p>
        </p:txBody>
      </p:sp>
    </p:spTree>
    <p:extLst>
      <p:ext uri="{BB962C8B-B14F-4D97-AF65-F5344CB8AC3E}">
        <p14:creationId xmlns:p14="http://schemas.microsoft.com/office/powerpoint/2010/main" val="15671101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F6D35FB-A29E-4E27-8645-A4080C0E8CAF}" type="datetimeFigureOut">
              <a:rPr lang="en-US" smtClean="0"/>
              <a:t>4/9/2024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075DC06-F42B-430C-B3A4-459FFABC7989}" type="slidenum">
              <a:rPr lang="en-US" smtClean="0"/>
              <a:t>‹#›</a:t>
            </a:fld>
            <a:endParaRPr lang="en-US"/>
          </a:p>
        </p:txBody>
      </p:sp>
    </p:spTree>
    <p:extLst>
      <p:ext uri="{BB962C8B-B14F-4D97-AF65-F5344CB8AC3E}">
        <p14:creationId xmlns:p14="http://schemas.microsoft.com/office/powerpoint/2010/main" val="21870621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F6D35FB-A29E-4E27-8645-A4080C0E8CAF}" type="datetimeFigureOut">
              <a:rPr lang="en-US" smtClean="0"/>
              <a:t>4/9/2024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075DC06-F42B-430C-B3A4-459FFABC7989}" type="slidenum">
              <a:rPr lang="en-US" smtClean="0"/>
              <a:t>‹#›</a:t>
            </a:fld>
            <a:endParaRPr lang="en-US"/>
          </a:p>
        </p:txBody>
      </p:sp>
    </p:spTree>
    <p:extLst>
      <p:ext uri="{BB962C8B-B14F-4D97-AF65-F5344CB8AC3E}">
        <p14:creationId xmlns:p14="http://schemas.microsoft.com/office/powerpoint/2010/main" val="24832762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F6D35FB-A29E-4E27-8645-A4080C0E8CAF}" type="datetimeFigureOut">
              <a:rPr lang="en-US" smtClean="0"/>
              <a:t>4/9/2024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075DC06-F42B-430C-B3A4-459FFABC7989}" type="slidenum">
              <a:rPr lang="en-US" smtClean="0"/>
              <a:t>‹#›</a:t>
            </a:fld>
            <a:endParaRPr lang="en-US"/>
          </a:p>
        </p:txBody>
      </p:sp>
    </p:spTree>
    <p:extLst>
      <p:ext uri="{BB962C8B-B14F-4D97-AF65-F5344CB8AC3E}">
        <p14:creationId xmlns:p14="http://schemas.microsoft.com/office/powerpoint/2010/main" val="42910422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F6D35FB-A29E-4E27-8645-A4080C0E8CAF}" type="datetimeFigureOut">
              <a:rPr lang="en-US" smtClean="0"/>
              <a:t>4/9/2024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75DC06-F42B-430C-B3A4-459FFABC7989}" type="slidenum">
              <a:rPr lang="en-US" smtClean="0"/>
              <a:t>‹#›</a:t>
            </a:fld>
            <a:endParaRPr lang="en-US"/>
          </a:p>
        </p:txBody>
      </p:sp>
    </p:spTree>
    <p:extLst>
      <p:ext uri="{BB962C8B-B14F-4D97-AF65-F5344CB8AC3E}">
        <p14:creationId xmlns:p14="http://schemas.microsoft.com/office/powerpoint/2010/main" val="14717199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F6D35FB-A29E-4E27-8645-A4080C0E8CAF}" type="datetimeFigureOut">
              <a:rPr lang="en-US" smtClean="0"/>
              <a:t>4/9/2024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75DC06-F42B-430C-B3A4-459FFABC7989}" type="slidenum">
              <a:rPr lang="en-US" smtClean="0"/>
              <a:t>‹#›</a:t>
            </a:fld>
            <a:endParaRPr lang="en-US"/>
          </a:p>
        </p:txBody>
      </p:sp>
    </p:spTree>
    <p:extLst>
      <p:ext uri="{BB962C8B-B14F-4D97-AF65-F5344CB8AC3E}">
        <p14:creationId xmlns:p14="http://schemas.microsoft.com/office/powerpoint/2010/main" val="7552464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6D35FB-A29E-4E27-8645-A4080C0E8CAF}" type="datetimeFigureOut">
              <a:rPr lang="en-US" smtClean="0"/>
              <a:t>4/9/2024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75DC06-F42B-430C-B3A4-459FFABC7989}" type="slidenum">
              <a:rPr lang="en-US" smtClean="0"/>
              <a:t>‹#›</a:t>
            </a:fld>
            <a:endParaRPr lang="en-US"/>
          </a:p>
        </p:txBody>
      </p:sp>
    </p:spTree>
    <p:extLst>
      <p:ext uri="{BB962C8B-B14F-4D97-AF65-F5344CB8AC3E}">
        <p14:creationId xmlns:p14="http://schemas.microsoft.com/office/powerpoint/2010/main" val="2816799693"/>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2" Type="http://schemas.openxmlformats.org/officeDocument/2006/relationships/image" Target="../media/image12.ti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34BF4D-06A3-7A4F-32B5-A32BC7365118}"/>
              </a:ext>
            </a:extLst>
          </p:cNvPr>
          <p:cNvSpPr>
            <a:spLocks noGrp="1"/>
          </p:cNvSpPr>
          <p:nvPr>
            <p:ph type="ctrTitle"/>
          </p:nvPr>
        </p:nvSpPr>
        <p:spPr/>
        <p:txBody>
          <a:bodyPr/>
          <a:lstStyle/>
          <a:p>
            <a:r>
              <a:rPr lang="en-US" dirty="0"/>
              <a:t>Cell Morphological Changes with Temperature</a:t>
            </a:r>
          </a:p>
        </p:txBody>
      </p:sp>
      <p:sp>
        <p:nvSpPr>
          <p:cNvPr id="3" name="Subtitle 2">
            <a:extLst>
              <a:ext uri="{FF2B5EF4-FFF2-40B4-BE49-F238E27FC236}">
                <a16:creationId xmlns:a16="http://schemas.microsoft.com/office/drawing/2014/main" id="{F636A30C-06C4-A509-2641-211BB244271F}"/>
              </a:ext>
            </a:extLst>
          </p:cNvPr>
          <p:cNvSpPr>
            <a:spLocks noGrp="1"/>
          </p:cNvSpPr>
          <p:nvPr>
            <p:ph type="subTitle" idx="1"/>
          </p:nvPr>
        </p:nvSpPr>
        <p:spPr/>
        <p:txBody>
          <a:bodyPr/>
          <a:lstStyle/>
          <a:p>
            <a:pPr>
              <a:spcBef>
                <a:spcPts val="0"/>
              </a:spcBef>
            </a:pPr>
            <a:r>
              <a:rPr lang="en-US" dirty="0"/>
              <a:t>Hayden Ferrell</a:t>
            </a:r>
          </a:p>
          <a:p>
            <a:pPr>
              <a:spcBef>
                <a:spcPts val="0"/>
              </a:spcBef>
            </a:pPr>
            <a:r>
              <a:rPr lang="en-US" dirty="0"/>
              <a:t>Mentors/Advisors; Chanel Vidal and Dr. Elizabeth </a:t>
            </a:r>
            <a:r>
              <a:rPr lang="en-US" dirty="0" err="1"/>
              <a:t>Trembath</a:t>
            </a:r>
            <a:r>
              <a:rPr lang="en-US" dirty="0"/>
              <a:t>-Reichert</a:t>
            </a:r>
          </a:p>
          <a:p>
            <a:pPr>
              <a:spcBef>
                <a:spcPts val="0"/>
              </a:spcBef>
            </a:pPr>
            <a:r>
              <a:rPr lang="en-US" dirty="0"/>
              <a:t>ASU School of Earth and Space Exploration</a:t>
            </a:r>
          </a:p>
        </p:txBody>
      </p:sp>
      <p:pic>
        <p:nvPicPr>
          <p:cNvPr id="4" name="Google Shape;58;p13">
            <a:extLst>
              <a:ext uri="{FF2B5EF4-FFF2-40B4-BE49-F238E27FC236}">
                <a16:creationId xmlns:a16="http://schemas.microsoft.com/office/drawing/2014/main" id="{F8E88643-A51D-6A20-F61F-43BEA582822E}"/>
              </a:ext>
            </a:extLst>
          </p:cNvPr>
          <p:cNvPicPr preferRelativeResize="0"/>
          <p:nvPr/>
        </p:nvPicPr>
        <p:blipFill>
          <a:blip r:embed="rId2">
            <a:alphaModFix/>
          </a:blip>
          <a:stretch>
            <a:fillRect/>
          </a:stretch>
        </p:blipFill>
        <p:spPr>
          <a:xfrm>
            <a:off x="0" y="5303522"/>
            <a:ext cx="1114579" cy="1487975"/>
          </a:xfrm>
          <a:prstGeom prst="rect">
            <a:avLst/>
          </a:prstGeom>
          <a:noFill/>
          <a:ln>
            <a:noFill/>
          </a:ln>
        </p:spPr>
      </p:pic>
      <p:pic>
        <p:nvPicPr>
          <p:cNvPr id="5" name="Google Shape;59;p13">
            <a:extLst>
              <a:ext uri="{FF2B5EF4-FFF2-40B4-BE49-F238E27FC236}">
                <a16:creationId xmlns:a16="http://schemas.microsoft.com/office/drawing/2014/main" id="{947297BE-B369-0B5C-8D11-373851610C53}"/>
              </a:ext>
            </a:extLst>
          </p:cNvPr>
          <p:cNvPicPr preferRelativeResize="0"/>
          <p:nvPr/>
        </p:nvPicPr>
        <p:blipFill>
          <a:blip r:embed="rId3">
            <a:alphaModFix/>
          </a:blip>
          <a:stretch>
            <a:fillRect/>
          </a:stretch>
        </p:blipFill>
        <p:spPr>
          <a:xfrm>
            <a:off x="311701" y="5303522"/>
            <a:ext cx="2975927" cy="1487975"/>
          </a:xfrm>
          <a:prstGeom prst="rect">
            <a:avLst/>
          </a:prstGeom>
          <a:noFill/>
          <a:ln>
            <a:noFill/>
          </a:ln>
        </p:spPr>
      </p:pic>
      <p:pic>
        <p:nvPicPr>
          <p:cNvPr id="6" name="Google Shape;60;p13">
            <a:extLst>
              <a:ext uri="{FF2B5EF4-FFF2-40B4-BE49-F238E27FC236}">
                <a16:creationId xmlns:a16="http://schemas.microsoft.com/office/drawing/2014/main" id="{54F0BD0F-0667-0CCD-EC6E-89B7501C509A}"/>
              </a:ext>
            </a:extLst>
          </p:cNvPr>
          <p:cNvPicPr preferRelativeResize="0"/>
          <p:nvPr/>
        </p:nvPicPr>
        <p:blipFill>
          <a:blip r:embed="rId4">
            <a:alphaModFix/>
          </a:blip>
          <a:stretch>
            <a:fillRect/>
          </a:stretch>
        </p:blipFill>
        <p:spPr>
          <a:xfrm>
            <a:off x="2377104" y="5380771"/>
            <a:ext cx="1333500" cy="1333500"/>
          </a:xfrm>
          <a:prstGeom prst="rect">
            <a:avLst/>
          </a:prstGeom>
          <a:noFill/>
          <a:ln>
            <a:noFill/>
          </a:ln>
        </p:spPr>
      </p:pic>
      <p:sp>
        <p:nvSpPr>
          <p:cNvPr id="13" name="Subtitle 2">
            <a:extLst>
              <a:ext uri="{FF2B5EF4-FFF2-40B4-BE49-F238E27FC236}">
                <a16:creationId xmlns:a16="http://schemas.microsoft.com/office/drawing/2014/main" id="{E9DB9A68-056C-70AD-6638-506AC73A9245}"/>
              </a:ext>
            </a:extLst>
          </p:cNvPr>
          <p:cNvSpPr txBox="1">
            <a:spLocks/>
          </p:cNvSpPr>
          <p:nvPr/>
        </p:nvSpPr>
        <p:spPr>
          <a:xfrm>
            <a:off x="7667442" y="5716084"/>
            <a:ext cx="4294908" cy="78669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spcBef>
                <a:spcPts val="0"/>
              </a:spcBef>
            </a:pPr>
            <a:r>
              <a:rPr lang="en-US" dirty="0"/>
              <a:t>Arizona Space Grant Symposium</a:t>
            </a:r>
          </a:p>
          <a:p>
            <a:pPr>
              <a:spcBef>
                <a:spcPts val="0"/>
              </a:spcBef>
            </a:pPr>
            <a:r>
              <a:rPr lang="en-US" dirty="0"/>
              <a:t>2023-2024</a:t>
            </a:r>
          </a:p>
        </p:txBody>
      </p:sp>
      <p:pic>
        <p:nvPicPr>
          <p:cNvPr id="16" name="Google Shape;121;p1">
            <a:extLst>
              <a:ext uri="{FF2B5EF4-FFF2-40B4-BE49-F238E27FC236}">
                <a16:creationId xmlns:a16="http://schemas.microsoft.com/office/drawing/2014/main" id="{29CCA23A-B9D2-28F6-BA1C-78F8EC093A0D}"/>
              </a:ext>
            </a:extLst>
          </p:cNvPr>
          <p:cNvPicPr preferRelativeResize="0"/>
          <p:nvPr/>
        </p:nvPicPr>
        <p:blipFill rotWithShape="1">
          <a:blip r:embed="rId5">
            <a:alphaModFix/>
          </a:blip>
          <a:srcRect l="3186" t="5814" r="2801" b="5823"/>
          <a:stretch/>
        </p:blipFill>
        <p:spPr>
          <a:xfrm>
            <a:off x="3831453" y="5412791"/>
            <a:ext cx="1333500" cy="1269435"/>
          </a:xfrm>
          <a:prstGeom prst="ellipse">
            <a:avLst/>
          </a:prstGeom>
          <a:noFill/>
          <a:ln>
            <a:noFill/>
          </a:ln>
        </p:spPr>
      </p:pic>
      <p:pic>
        <p:nvPicPr>
          <p:cNvPr id="17" name="Google Shape;119;p1">
            <a:extLst>
              <a:ext uri="{FF2B5EF4-FFF2-40B4-BE49-F238E27FC236}">
                <a16:creationId xmlns:a16="http://schemas.microsoft.com/office/drawing/2014/main" id="{023C7ED6-A7C5-1C12-89DC-BECDD3DF2154}"/>
              </a:ext>
            </a:extLst>
          </p:cNvPr>
          <p:cNvPicPr preferRelativeResize="0"/>
          <p:nvPr/>
        </p:nvPicPr>
        <p:blipFill>
          <a:blip r:embed="rId6">
            <a:alphaModFix/>
          </a:blip>
          <a:stretch>
            <a:fillRect/>
          </a:stretch>
        </p:blipFill>
        <p:spPr>
          <a:xfrm>
            <a:off x="5068058" y="5504596"/>
            <a:ext cx="2438400" cy="1209675"/>
          </a:xfrm>
          <a:prstGeom prst="rect">
            <a:avLst/>
          </a:prstGeom>
          <a:noFill/>
          <a:ln>
            <a:noFill/>
          </a:ln>
        </p:spPr>
      </p:pic>
    </p:spTree>
    <p:extLst>
      <p:ext uri="{BB962C8B-B14F-4D97-AF65-F5344CB8AC3E}">
        <p14:creationId xmlns:p14="http://schemas.microsoft.com/office/powerpoint/2010/main" val="40396720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41E203-93B3-5FE5-05E4-7818B07DE551}"/>
              </a:ext>
            </a:extLst>
          </p:cNvPr>
          <p:cNvSpPr>
            <a:spLocks noGrp="1"/>
          </p:cNvSpPr>
          <p:nvPr>
            <p:ph type="title"/>
          </p:nvPr>
        </p:nvSpPr>
        <p:spPr/>
        <p:txBody>
          <a:bodyPr/>
          <a:lstStyle/>
          <a:p>
            <a:r>
              <a:rPr lang="en-US" dirty="0"/>
              <a:t>Acknowledgments</a:t>
            </a:r>
          </a:p>
        </p:txBody>
      </p:sp>
      <p:sp>
        <p:nvSpPr>
          <p:cNvPr id="3" name="Content Placeholder 2">
            <a:extLst>
              <a:ext uri="{FF2B5EF4-FFF2-40B4-BE49-F238E27FC236}">
                <a16:creationId xmlns:a16="http://schemas.microsoft.com/office/drawing/2014/main" id="{F517A1CE-9E1E-2300-F014-E755D802ECEA}"/>
              </a:ext>
            </a:extLst>
          </p:cNvPr>
          <p:cNvSpPr>
            <a:spLocks noGrp="1"/>
          </p:cNvSpPr>
          <p:nvPr>
            <p:ph idx="1"/>
          </p:nvPr>
        </p:nvSpPr>
        <p:spPr/>
        <p:txBody>
          <a:bodyPr/>
          <a:lstStyle/>
          <a:p>
            <a:pPr marL="0" indent="0">
              <a:buNone/>
            </a:pPr>
            <a:r>
              <a:rPr lang="en-US" dirty="0"/>
              <a:t>Thank you to Chanel Vidal and Dr. Elizabeth </a:t>
            </a:r>
            <a:r>
              <a:rPr lang="en-US" dirty="0" err="1"/>
              <a:t>Trembath</a:t>
            </a:r>
            <a:r>
              <a:rPr lang="en-US" dirty="0"/>
              <a:t>-Reichert for supporting me through this project and providing unparalleled guidance. Thank you to Simon </a:t>
            </a:r>
            <a:r>
              <a:rPr lang="en-US" dirty="0" err="1"/>
              <a:t>Fronmueller</a:t>
            </a:r>
            <a:r>
              <a:rPr lang="en-US" dirty="0"/>
              <a:t> for continued peer advice through this Space Grant Internship. Thank you to the MOD lab group for all of their advice and support. Thank you to the Space Grant Foundation for this opportunity. Thank you to the organizers of this symposium for the ability to present what I have been working on thus far. Thank you to Tom Sharp and Desiree Crawl for organizing the ASU Space Grant program and supporting me along with other interns this year.</a:t>
            </a:r>
          </a:p>
        </p:txBody>
      </p:sp>
    </p:spTree>
    <p:extLst>
      <p:ext uri="{BB962C8B-B14F-4D97-AF65-F5344CB8AC3E}">
        <p14:creationId xmlns:p14="http://schemas.microsoft.com/office/powerpoint/2010/main" val="2391687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342849-E950-82F2-6328-A6850F00F5BC}"/>
              </a:ext>
            </a:extLst>
          </p:cNvPr>
          <p:cNvSpPr>
            <a:spLocks noGrp="1"/>
          </p:cNvSpPr>
          <p:nvPr>
            <p:ph type="title"/>
          </p:nvPr>
        </p:nvSpPr>
        <p:spPr/>
        <p:txBody>
          <a:bodyPr/>
          <a:lstStyle/>
          <a:p>
            <a:r>
              <a:rPr lang="en-US" dirty="0"/>
              <a:t>Thank you for your time!</a:t>
            </a:r>
          </a:p>
        </p:txBody>
      </p:sp>
    </p:spTree>
    <p:extLst>
      <p:ext uri="{BB962C8B-B14F-4D97-AF65-F5344CB8AC3E}">
        <p14:creationId xmlns:p14="http://schemas.microsoft.com/office/powerpoint/2010/main" val="33290703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D844D8-690E-0A53-27C9-420CA80ED42C}"/>
              </a:ext>
            </a:extLst>
          </p:cNvPr>
          <p:cNvSpPr>
            <a:spLocks noGrp="1"/>
          </p:cNvSpPr>
          <p:nvPr>
            <p:ph type="title"/>
          </p:nvPr>
        </p:nvSpPr>
        <p:spPr/>
        <p:txBody>
          <a:bodyPr/>
          <a:lstStyle/>
          <a:p>
            <a:r>
              <a:rPr lang="en-US" dirty="0"/>
              <a:t>Citations</a:t>
            </a:r>
          </a:p>
        </p:txBody>
      </p:sp>
      <p:sp>
        <p:nvSpPr>
          <p:cNvPr id="3" name="Content Placeholder 2">
            <a:extLst>
              <a:ext uri="{FF2B5EF4-FFF2-40B4-BE49-F238E27FC236}">
                <a16:creationId xmlns:a16="http://schemas.microsoft.com/office/drawing/2014/main" id="{678F19D6-3F88-95F6-DFB3-09A5EC368BDE}"/>
              </a:ext>
            </a:extLst>
          </p:cNvPr>
          <p:cNvSpPr>
            <a:spLocks noGrp="1"/>
          </p:cNvSpPr>
          <p:nvPr>
            <p:ph idx="1"/>
          </p:nvPr>
        </p:nvSpPr>
        <p:spPr/>
        <p:txBody>
          <a:bodyPr/>
          <a:lstStyle/>
          <a:p>
            <a:r>
              <a:rPr lang="en-US" dirty="0">
                <a:effectLst/>
              </a:rPr>
              <a:t>Fonseca, P., Moreno, R., &amp; Rojo, F. (2011). Growth of pseudomonas putida at low temperature: Global transcriptomic and Proteomic analyses. </a:t>
            </a:r>
            <a:r>
              <a:rPr lang="en-US" i="1" dirty="0">
                <a:effectLst/>
              </a:rPr>
              <a:t>Environmental Microbiology Reports</a:t>
            </a:r>
            <a:r>
              <a:rPr lang="en-US" dirty="0">
                <a:effectLst/>
              </a:rPr>
              <a:t>, </a:t>
            </a:r>
            <a:r>
              <a:rPr lang="en-US" i="1" dirty="0">
                <a:effectLst/>
              </a:rPr>
              <a:t>3</a:t>
            </a:r>
            <a:r>
              <a:rPr lang="en-US" dirty="0">
                <a:effectLst/>
              </a:rPr>
              <a:t>(3), 329–339. https://doi.org/10.1111/j.1758-2229.2010.00229.x </a:t>
            </a:r>
          </a:p>
          <a:p>
            <a:r>
              <a:rPr lang="en-US" dirty="0" err="1">
                <a:effectLst/>
              </a:rPr>
              <a:t>Aryal</a:t>
            </a:r>
            <a:r>
              <a:rPr lang="en-US" dirty="0">
                <a:effectLst/>
              </a:rPr>
              <a:t>, S., </a:t>
            </a:r>
            <a:r>
              <a:rPr lang="en-US" dirty="0" err="1">
                <a:effectLst/>
              </a:rPr>
              <a:t>Dagne</a:t>
            </a:r>
            <a:r>
              <a:rPr lang="en-US" dirty="0">
                <a:effectLst/>
              </a:rPr>
              <a:t>, A., Hassan, A. B., Sushma, </a:t>
            </a:r>
            <a:r>
              <a:rPr lang="en-US" dirty="0" err="1">
                <a:effectLst/>
              </a:rPr>
              <a:t>Nadaf</a:t>
            </a:r>
            <a:r>
              <a:rPr lang="en-US" dirty="0">
                <a:effectLst/>
              </a:rPr>
              <a:t>, D., </a:t>
            </a:r>
            <a:r>
              <a:rPr lang="en-US" dirty="0" err="1">
                <a:effectLst/>
              </a:rPr>
              <a:t>Venkatramaiah</a:t>
            </a:r>
            <a:r>
              <a:rPr lang="en-US" dirty="0">
                <a:effectLst/>
              </a:rPr>
              <a:t>, &amp; </a:t>
            </a:r>
            <a:r>
              <a:rPr lang="en-US" dirty="0" err="1">
                <a:effectLst/>
              </a:rPr>
              <a:t>Veenakhuranakumari</a:t>
            </a:r>
            <a:r>
              <a:rPr lang="en-US" dirty="0">
                <a:effectLst/>
              </a:rPr>
              <a:t>. (2022, May 12). Fluorescence microscopy- definition, principle, parts, uses. Microbe Notes. https://microbenotes.com/fluorescence-microscope-principle-instrumentation-applications-advantages-limitations/ </a:t>
            </a:r>
          </a:p>
          <a:p>
            <a:endParaRPr lang="en-US" dirty="0"/>
          </a:p>
        </p:txBody>
      </p:sp>
    </p:spTree>
    <p:extLst>
      <p:ext uri="{BB962C8B-B14F-4D97-AF65-F5344CB8AC3E}">
        <p14:creationId xmlns:p14="http://schemas.microsoft.com/office/powerpoint/2010/main" val="25961095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3F3D39-819F-17F6-0F91-32B11248C7CC}"/>
              </a:ext>
            </a:extLst>
          </p:cNvPr>
          <p:cNvSpPr>
            <a:spLocks noGrp="1"/>
          </p:cNvSpPr>
          <p:nvPr>
            <p:ph type="title"/>
          </p:nvPr>
        </p:nvSpPr>
        <p:spPr>
          <a:xfrm>
            <a:off x="2270413" y="246424"/>
            <a:ext cx="7651173" cy="1325563"/>
          </a:xfrm>
        </p:spPr>
        <p:txBody>
          <a:bodyPr/>
          <a:lstStyle/>
          <a:p>
            <a:r>
              <a:rPr lang="en-US" dirty="0"/>
              <a:t>Surface Area vs. Volume Changes</a:t>
            </a:r>
          </a:p>
        </p:txBody>
      </p:sp>
      <p:grpSp>
        <p:nvGrpSpPr>
          <p:cNvPr id="17" name="Group 16">
            <a:extLst>
              <a:ext uri="{FF2B5EF4-FFF2-40B4-BE49-F238E27FC236}">
                <a16:creationId xmlns:a16="http://schemas.microsoft.com/office/drawing/2014/main" id="{DD6349C4-3F6B-2189-422F-9F7447235A87}"/>
              </a:ext>
            </a:extLst>
          </p:cNvPr>
          <p:cNvGrpSpPr/>
          <p:nvPr/>
        </p:nvGrpSpPr>
        <p:grpSpPr>
          <a:xfrm>
            <a:off x="2270413" y="1782040"/>
            <a:ext cx="7521213" cy="4068041"/>
            <a:chOff x="2632071" y="2358737"/>
            <a:chExt cx="5289192" cy="2779568"/>
          </a:xfrm>
        </p:grpSpPr>
        <p:sp>
          <p:nvSpPr>
            <p:cNvPr id="8" name="Oval 7">
              <a:extLst>
                <a:ext uri="{FF2B5EF4-FFF2-40B4-BE49-F238E27FC236}">
                  <a16:creationId xmlns:a16="http://schemas.microsoft.com/office/drawing/2014/main" id="{2ACB4CDE-2BB8-8586-2B8A-C8306A20C5AC}"/>
                </a:ext>
              </a:extLst>
            </p:cNvPr>
            <p:cNvSpPr/>
            <p:nvPr/>
          </p:nvSpPr>
          <p:spPr>
            <a:xfrm>
              <a:off x="7074404" y="4301837"/>
              <a:ext cx="846859" cy="83646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C57B3D91-171C-4F40-3C5D-3699744CEFBF}"/>
                </a:ext>
              </a:extLst>
            </p:cNvPr>
            <p:cNvSpPr/>
            <p:nvPr/>
          </p:nvSpPr>
          <p:spPr>
            <a:xfrm>
              <a:off x="5509061" y="3538971"/>
              <a:ext cx="1619250" cy="1599334"/>
            </a:xfrm>
            <a:prstGeom prst="ellipse">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a:extLst>
                <a:ext uri="{FF2B5EF4-FFF2-40B4-BE49-F238E27FC236}">
                  <a16:creationId xmlns:a16="http://schemas.microsoft.com/office/drawing/2014/main" id="{CC36B5E8-D748-260F-9CC5-AFAD81AF92E4}"/>
                </a:ext>
              </a:extLst>
            </p:cNvPr>
            <p:cNvSpPr/>
            <p:nvPr/>
          </p:nvSpPr>
          <p:spPr>
            <a:xfrm>
              <a:off x="2632071" y="2358737"/>
              <a:ext cx="2945822" cy="2779568"/>
            </a:xfrm>
            <a:prstGeom prst="ellipse">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Content Placeholder 2">
            <a:extLst>
              <a:ext uri="{FF2B5EF4-FFF2-40B4-BE49-F238E27FC236}">
                <a16:creationId xmlns:a16="http://schemas.microsoft.com/office/drawing/2014/main" id="{EB5E2281-AFF6-3098-AB73-6265F1601FD4}"/>
              </a:ext>
            </a:extLst>
          </p:cNvPr>
          <p:cNvSpPr>
            <a:spLocks noGrp="1"/>
          </p:cNvSpPr>
          <p:nvPr>
            <p:ph idx="1"/>
          </p:nvPr>
        </p:nvSpPr>
        <p:spPr>
          <a:xfrm>
            <a:off x="2989662" y="3176227"/>
            <a:ext cx="3120164" cy="1279669"/>
          </a:xfrm>
        </p:spPr>
        <p:txBody>
          <a:bodyPr/>
          <a:lstStyle/>
          <a:p>
            <a:pPr marL="457200" lvl="1" indent="0">
              <a:buNone/>
            </a:pPr>
            <a:r>
              <a:rPr lang="en-US" dirty="0">
                <a:solidFill>
                  <a:schemeClr val="bg1"/>
                </a:solidFill>
              </a:rPr>
              <a:t>Radius: 3x</a:t>
            </a:r>
          </a:p>
          <a:p>
            <a:pPr marL="457200" lvl="1" indent="0">
              <a:buNone/>
            </a:pPr>
            <a:r>
              <a:rPr lang="en-US" dirty="0">
                <a:solidFill>
                  <a:schemeClr val="bg1"/>
                </a:solidFill>
              </a:rPr>
              <a:t>Surface Area: 9x</a:t>
            </a:r>
          </a:p>
          <a:p>
            <a:pPr marL="457200" lvl="1" indent="0">
              <a:buNone/>
            </a:pPr>
            <a:r>
              <a:rPr lang="en-US" dirty="0">
                <a:solidFill>
                  <a:schemeClr val="bg1"/>
                </a:solidFill>
              </a:rPr>
              <a:t>Volume: 27x</a:t>
            </a:r>
          </a:p>
        </p:txBody>
      </p:sp>
      <p:sp>
        <p:nvSpPr>
          <p:cNvPr id="19" name="Content Placeholder 2">
            <a:extLst>
              <a:ext uri="{FF2B5EF4-FFF2-40B4-BE49-F238E27FC236}">
                <a16:creationId xmlns:a16="http://schemas.microsoft.com/office/drawing/2014/main" id="{FBD095CB-793A-9BB8-CE38-C8112AB9C652}"/>
              </a:ext>
            </a:extLst>
          </p:cNvPr>
          <p:cNvSpPr txBox="1">
            <a:spLocks/>
          </p:cNvSpPr>
          <p:nvPr/>
        </p:nvSpPr>
        <p:spPr>
          <a:xfrm>
            <a:off x="6069346" y="4107435"/>
            <a:ext cx="3120164" cy="127966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Font typeface="Arial" panose="020B0604020202020204" pitchFamily="34" charset="0"/>
              <a:buNone/>
            </a:pPr>
            <a:r>
              <a:rPr lang="en-US" dirty="0">
                <a:solidFill>
                  <a:schemeClr val="bg1"/>
                </a:solidFill>
              </a:rPr>
              <a:t>Radius: 2x</a:t>
            </a:r>
          </a:p>
          <a:p>
            <a:pPr marL="457200" lvl="1" indent="0">
              <a:buFont typeface="Arial" panose="020B0604020202020204" pitchFamily="34" charset="0"/>
              <a:buNone/>
            </a:pPr>
            <a:r>
              <a:rPr lang="en-US" dirty="0">
                <a:solidFill>
                  <a:schemeClr val="bg1"/>
                </a:solidFill>
              </a:rPr>
              <a:t>Surface Area: 4x</a:t>
            </a:r>
          </a:p>
          <a:p>
            <a:pPr marL="457200" lvl="1" indent="0">
              <a:buFont typeface="Arial" panose="020B0604020202020204" pitchFamily="34" charset="0"/>
              <a:buNone/>
            </a:pPr>
            <a:r>
              <a:rPr lang="en-US" dirty="0">
                <a:solidFill>
                  <a:schemeClr val="bg1"/>
                </a:solidFill>
              </a:rPr>
              <a:t>Volume: 8x</a:t>
            </a:r>
          </a:p>
        </p:txBody>
      </p:sp>
    </p:spTree>
    <p:extLst>
      <p:ext uri="{BB962C8B-B14F-4D97-AF65-F5344CB8AC3E}">
        <p14:creationId xmlns:p14="http://schemas.microsoft.com/office/powerpoint/2010/main" val="28577752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FA9631-E7A1-D8C9-23E2-3EF2313D48E4}"/>
              </a:ext>
            </a:extLst>
          </p:cNvPr>
          <p:cNvSpPr>
            <a:spLocks noGrp="1"/>
          </p:cNvSpPr>
          <p:nvPr>
            <p:ph type="title"/>
          </p:nvPr>
        </p:nvSpPr>
        <p:spPr>
          <a:xfrm>
            <a:off x="838200" y="365125"/>
            <a:ext cx="4258541" cy="1325563"/>
          </a:xfrm>
        </p:spPr>
        <p:txBody>
          <a:bodyPr/>
          <a:lstStyle/>
          <a:p>
            <a:r>
              <a:rPr lang="en-US" i="1" dirty="0"/>
              <a:t>Pseudomonas Putida</a:t>
            </a:r>
          </a:p>
        </p:txBody>
      </p:sp>
      <p:sp>
        <p:nvSpPr>
          <p:cNvPr id="3" name="Content Placeholder 2">
            <a:extLst>
              <a:ext uri="{FF2B5EF4-FFF2-40B4-BE49-F238E27FC236}">
                <a16:creationId xmlns:a16="http://schemas.microsoft.com/office/drawing/2014/main" id="{B77AB63B-1942-5779-6035-F00A1203C6D4}"/>
              </a:ext>
            </a:extLst>
          </p:cNvPr>
          <p:cNvSpPr>
            <a:spLocks noGrp="1"/>
          </p:cNvSpPr>
          <p:nvPr>
            <p:ph idx="1"/>
          </p:nvPr>
        </p:nvSpPr>
        <p:spPr>
          <a:xfrm>
            <a:off x="838201" y="1825625"/>
            <a:ext cx="4019550" cy="4580370"/>
          </a:xfrm>
        </p:spPr>
        <p:txBody>
          <a:bodyPr>
            <a:normAutofit/>
          </a:bodyPr>
          <a:lstStyle/>
          <a:p>
            <a:r>
              <a:rPr lang="en-US" dirty="0"/>
              <a:t>Mesophilic Soil Bacteria</a:t>
            </a:r>
          </a:p>
          <a:p>
            <a:r>
              <a:rPr lang="en-US" dirty="0"/>
              <a:t>Well Researched Bacteria </a:t>
            </a:r>
          </a:p>
          <a:p>
            <a:r>
              <a:rPr lang="en-US" dirty="0"/>
              <a:t>Optimal Growth Temperature of 30C</a:t>
            </a:r>
          </a:p>
          <a:p>
            <a:pPr lvl="1"/>
            <a:r>
              <a:rPr lang="en-US" dirty="0"/>
              <a:t>Observed to grow up to 4C</a:t>
            </a:r>
          </a:p>
          <a:p>
            <a:r>
              <a:rPr lang="en-US" dirty="0"/>
              <a:t>Topic has limited preexisting research</a:t>
            </a:r>
          </a:p>
          <a:p>
            <a:r>
              <a:rPr lang="en-US" dirty="0"/>
              <a:t>(Fonseca et al., 2011)</a:t>
            </a:r>
          </a:p>
          <a:p>
            <a:pPr lvl="1"/>
            <a:endParaRPr lang="en-US" dirty="0"/>
          </a:p>
        </p:txBody>
      </p:sp>
      <p:pic>
        <p:nvPicPr>
          <p:cNvPr id="5" name="Picture 4">
            <a:extLst>
              <a:ext uri="{FF2B5EF4-FFF2-40B4-BE49-F238E27FC236}">
                <a16:creationId xmlns:a16="http://schemas.microsoft.com/office/drawing/2014/main" id="{7DE4BA9F-22DA-225C-E4EE-CB892CD2F4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41784" y="0"/>
            <a:ext cx="6850216" cy="6858000"/>
          </a:xfrm>
          <a:prstGeom prst="rect">
            <a:avLst/>
          </a:prstGeom>
        </p:spPr>
      </p:pic>
    </p:spTree>
    <p:extLst>
      <p:ext uri="{BB962C8B-B14F-4D97-AF65-F5344CB8AC3E}">
        <p14:creationId xmlns:p14="http://schemas.microsoft.com/office/powerpoint/2010/main" val="22983278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B0DE4D-7B61-81F5-3E9E-0B6586A35B59}"/>
              </a:ext>
            </a:extLst>
          </p:cNvPr>
          <p:cNvSpPr>
            <a:spLocks noGrp="1"/>
          </p:cNvSpPr>
          <p:nvPr>
            <p:ph type="title"/>
          </p:nvPr>
        </p:nvSpPr>
        <p:spPr/>
        <p:txBody>
          <a:bodyPr/>
          <a:lstStyle/>
          <a:p>
            <a:r>
              <a:rPr lang="en-US" dirty="0"/>
              <a:t>The Experiment</a:t>
            </a:r>
          </a:p>
        </p:txBody>
      </p:sp>
      <p:pic>
        <p:nvPicPr>
          <p:cNvPr id="11" name="Content Placeholder 10">
            <a:extLst>
              <a:ext uri="{FF2B5EF4-FFF2-40B4-BE49-F238E27FC236}">
                <a16:creationId xmlns:a16="http://schemas.microsoft.com/office/drawing/2014/main" id="{2C675AF3-C6AA-0C31-BCEC-3970244F319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23533" y="2260242"/>
            <a:ext cx="11544933" cy="3573887"/>
          </a:xfrm>
        </p:spPr>
      </p:pic>
      <p:sp>
        <p:nvSpPr>
          <p:cNvPr id="12" name="Google Shape;125;p19">
            <a:extLst>
              <a:ext uri="{FF2B5EF4-FFF2-40B4-BE49-F238E27FC236}">
                <a16:creationId xmlns:a16="http://schemas.microsoft.com/office/drawing/2014/main" id="{62571FB2-4370-3DFA-1321-31901E2AFA53}"/>
              </a:ext>
            </a:extLst>
          </p:cNvPr>
          <p:cNvSpPr txBox="1"/>
          <p:nvPr/>
        </p:nvSpPr>
        <p:spPr>
          <a:xfrm>
            <a:off x="423238" y="5516723"/>
            <a:ext cx="2919600" cy="307746"/>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800" dirty="0">
                <a:solidFill>
                  <a:schemeClr val="dk1"/>
                </a:solidFill>
                <a:latin typeface="Proxima Nova"/>
                <a:ea typeface="Proxima Nova"/>
                <a:cs typeface="Proxima Nova"/>
                <a:sym typeface="Proxima Nova"/>
              </a:rPr>
              <a:t>Image Made with </a:t>
            </a:r>
            <a:r>
              <a:rPr lang="en-US" sz="800" dirty="0" err="1">
                <a:solidFill>
                  <a:schemeClr val="dk1"/>
                </a:solidFill>
                <a:latin typeface="Proxima Nova"/>
                <a:ea typeface="Proxima Nova"/>
                <a:cs typeface="Proxima Nova"/>
                <a:sym typeface="Proxima Nova"/>
              </a:rPr>
              <a:t>BioRender</a:t>
            </a:r>
            <a:r>
              <a:rPr lang="en-US" sz="800" dirty="0">
                <a:solidFill>
                  <a:schemeClr val="dk1"/>
                </a:solidFill>
                <a:latin typeface="Proxima Nova"/>
                <a:ea typeface="Proxima Nova"/>
                <a:cs typeface="Proxima Nova"/>
                <a:sym typeface="Proxima Nova"/>
              </a:rPr>
              <a:t> 2024</a:t>
            </a:r>
            <a:endParaRPr dirty="0"/>
          </a:p>
        </p:txBody>
      </p:sp>
    </p:spTree>
    <p:extLst>
      <p:ext uri="{BB962C8B-B14F-4D97-AF65-F5344CB8AC3E}">
        <p14:creationId xmlns:p14="http://schemas.microsoft.com/office/powerpoint/2010/main" val="21026286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AA05B1-BC6C-46B5-720F-F7748025E52E}"/>
              </a:ext>
            </a:extLst>
          </p:cNvPr>
          <p:cNvSpPr>
            <a:spLocks noGrp="1"/>
          </p:cNvSpPr>
          <p:nvPr>
            <p:ph type="title"/>
          </p:nvPr>
        </p:nvSpPr>
        <p:spPr>
          <a:xfrm>
            <a:off x="4267736" y="392232"/>
            <a:ext cx="3656527" cy="1325563"/>
          </a:xfrm>
        </p:spPr>
        <p:txBody>
          <a:bodyPr/>
          <a:lstStyle/>
          <a:p>
            <a:r>
              <a:rPr lang="en-US" dirty="0"/>
              <a:t>Data Collection</a:t>
            </a:r>
          </a:p>
        </p:txBody>
      </p:sp>
      <p:sp>
        <p:nvSpPr>
          <p:cNvPr id="3" name="Content Placeholder 2">
            <a:extLst>
              <a:ext uri="{FF2B5EF4-FFF2-40B4-BE49-F238E27FC236}">
                <a16:creationId xmlns:a16="http://schemas.microsoft.com/office/drawing/2014/main" id="{F442EECD-04FA-33B7-12CC-4CB2ADB07933}"/>
              </a:ext>
            </a:extLst>
          </p:cNvPr>
          <p:cNvSpPr>
            <a:spLocks noGrp="1"/>
          </p:cNvSpPr>
          <p:nvPr>
            <p:ph idx="1"/>
          </p:nvPr>
        </p:nvSpPr>
        <p:spPr>
          <a:xfrm>
            <a:off x="426076" y="3032420"/>
            <a:ext cx="4401124" cy="1603375"/>
          </a:xfrm>
        </p:spPr>
        <p:txBody>
          <a:bodyPr/>
          <a:lstStyle/>
          <a:p>
            <a:r>
              <a:rPr lang="en-US" dirty="0"/>
              <a:t>Optical Density</a:t>
            </a:r>
          </a:p>
          <a:p>
            <a:r>
              <a:rPr lang="en-US" dirty="0"/>
              <a:t>Cell Counts</a:t>
            </a:r>
          </a:p>
          <a:p>
            <a:r>
              <a:rPr lang="en-US" dirty="0"/>
              <a:t>Fluorescence Microscopy</a:t>
            </a:r>
          </a:p>
        </p:txBody>
      </p:sp>
      <p:pic>
        <p:nvPicPr>
          <p:cNvPr id="4" name="Google Shape;114;p1">
            <a:extLst>
              <a:ext uri="{FF2B5EF4-FFF2-40B4-BE49-F238E27FC236}">
                <a16:creationId xmlns:a16="http://schemas.microsoft.com/office/drawing/2014/main" id="{EE901F2A-0D1D-3F14-889D-0850876CBB73}"/>
              </a:ext>
            </a:extLst>
          </p:cNvPr>
          <p:cNvPicPr preferRelativeResize="0"/>
          <p:nvPr/>
        </p:nvPicPr>
        <p:blipFill>
          <a:blip r:embed="rId3">
            <a:alphaModFix/>
          </a:blip>
          <a:stretch>
            <a:fillRect/>
          </a:stretch>
        </p:blipFill>
        <p:spPr>
          <a:xfrm>
            <a:off x="5239324" y="1825625"/>
            <a:ext cx="6593983" cy="4351338"/>
          </a:xfrm>
          <a:prstGeom prst="rect">
            <a:avLst/>
          </a:prstGeom>
          <a:noFill/>
          <a:ln>
            <a:noFill/>
          </a:ln>
        </p:spPr>
      </p:pic>
      <p:sp>
        <p:nvSpPr>
          <p:cNvPr id="5" name="Google Shape;115;p1">
            <a:extLst>
              <a:ext uri="{FF2B5EF4-FFF2-40B4-BE49-F238E27FC236}">
                <a16:creationId xmlns:a16="http://schemas.microsoft.com/office/drawing/2014/main" id="{EC384F9C-725D-4494-A967-10522635B8FC}"/>
              </a:ext>
            </a:extLst>
          </p:cNvPr>
          <p:cNvSpPr txBox="1"/>
          <p:nvPr/>
        </p:nvSpPr>
        <p:spPr>
          <a:xfrm>
            <a:off x="5181403" y="6158032"/>
            <a:ext cx="6293021" cy="307736"/>
          </a:xfrm>
          <a:prstGeom prst="rect">
            <a:avLst/>
          </a:prstGeom>
          <a:noFill/>
          <a:ln>
            <a:noFill/>
          </a:ln>
        </p:spPr>
        <p:txBody>
          <a:bodyPr spcFirstLastPara="1" wrap="square" lIns="91425" tIns="45700" rIns="91425" bIns="45700" anchor="t" anchorCtr="0">
            <a:spAutoFit/>
          </a:bodyPr>
          <a:lstStyle/>
          <a:p>
            <a:r>
              <a:rPr lang="en-US" sz="1400" dirty="0"/>
              <a:t>(</a:t>
            </a:r>
            <a:r>
              <a:rPr lang="en-US" sz="1400" dirty="0" err="1"/>
              <a:t>Aryal</a:t>
            </a:r>
            <a:r>
              <a:rPr lang="en-US" sz="1400" dirty="0"/>
              <a:t> et al., 2022)</a:t>
            </a:r>
          </a:p>
        </p:txBody>
      </p:sp>
    </p:spTree>
    <p:extLst>
      <p:ext uri="{BB962C8B-B14F-4D97-AF65-F5344CB8AC3E}">
        <p14:creationId xmlns:p14="http://schemas.microsoft.com/office/powerpoint/2010/main" val="5063506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C548F-2144-B637-C720-7B449CFFC2CD}"/>
              </a:ext>
            </a:extLst>
          </p:cNvPr>
          <p:cNvSpPr>
            <a:spLocks noGrp="1"/>
          </p:cNvSpPr>
          <p:nvPr>
            <p:ph type="title"/>
          </p:nvPr>
        </p:nvSpPr>
        <p:spPr>
          <a:xfrm>
            <a:off x="84786" y="-171527"/>
            <a:ext cx="10515600" cy="1325563"/>
          </a:xfrm>
        </p:spPr>
        <p:txBody>
          <a:bodyPr/>
          <a:lstStyle/>
          <a:p>
            <a:r>
              <a:rPr lang="en-US" dirty="0"/>
              <a:t>Data Analysis</a:t>
            </a:r>
          </a:p>
        </p:txBody>
      </p:sp>
      <p:sp>
        <p:nvSpPr>
          <p:cNvPr id="3" name="Content Placeholder 2">
            <a:extLst>
              <a:ext uri="{FF2B5EF4-FFF2-40B4-BE49-F238E27FC236}">
                <a16:creationId xmlns:a16="http://schemas.microsoft.com/office/drawing/2014/main" id="{E032ABB7-E32F-88FC-FDF6-B2E57391ADF8}"/>
              </a:ext>
            </a:extLst>
          </p:cNvPr>
          <p:cNvSpPr>
            <a:spLocks noGrp="1"/>
          </p:cNvSpPr>
          <p:nvPr>
            <p:ph idx="1"/>
          </p:nvPr>
        </p:nvSpPr>
        <p:spPr>
          <a:xfrm>
            <a:off x="838200" y="821073"/>
            <a:ext cx="10515600" cy="1664550"/>
          </a:xfrm>
        </p:spPr>
        <p:txBody>
          <a:bodyPr/>
          <a:lstStyle/>
          <a:p>
            <a:endParaRPr lang="en-US" dirty="0"/>
          </a:p>
        </p:txBody>
      </p:sp>
      <p:grpSp>
        <p:nvGrpSpPr>
          <p:cNvPr id="4" name="Google Shape;106;p1">
            <a:extLst>
              <a:ext uri="{FF2B5EF4-FFF2-40B4-BE49-F238E27FC236}">
                <a16:creationId xmlns:a16="http://schemas.microsoft.com/office/drawing/2014/main" id="{467F2379-6E5C-5B57-0C9F-D4C3D36373CD}"/>
              </a:ext>
            </a:extLst>
          </p:cNvPr>
          <p:cNvGrpSpPr/>
          <p:nvPr/>
        </p:nvGrpSpPr>
        <p:grpSpPr>
          <a:xfrm>
            <a:off x="682168" y="821073"/>
            <a:ext cx="10671632" cy="5724871"/>
            <a:chOff x="566808" y="16836879"/>
            <a:chExt cx="10199400" cy="5298844"/>
          </a:xfrm>
        </p:grpSpPr>
        <p:pic>
          <p:nvPicPr>
            <p:cNvPr id="5" name="Google Shape;107;p1">
              <a:extLst>
                <a:ext uri="{FF2B5EF4-FFF2-40B4-BE49-F238E27FC236}">
                  <a16:creationId xmlns:a16="http://schemas.microsoft.com/office/drawing/2014/main" id="{4F558F2C-57CC-5386-DF6D-81E429CEB9A5}"/>
                </a:ext>
              </a:extLst>
            </p:cNvPr>
            <p:cNvPicPr preferRelativeResize="0"/>
            <p:nvPr/>
          </p:nvPicPr>
          <p:blipFill>
            <a:blip r:embed="rId3">
              <a:alphaModFix/>
            </a:blip>
            <a:stretch>
              <a:fillRect/>
            </a:stretch>
          </p:blipFill>
          <p:spPr>
            <a:xfrm>
              <a:off x="583294" y="16842166"/>
              <a:ext cx="3394294" cy="3394281"/>
            </a:xfrm>
            <a:prstGeom prst="rect">
              <a:avLst/>
            </a:prstGeom>
            <a:noFill/>
            <a:ln w="25400" cap="flat" cmpd="sng">
              <a:solidFill>
                <a:schemeClr val="accent3"/>
              </a:solidFill>
              <a:prstDash val="solid"/>
              <a:round/>
              <a:headEnd type="none" w="sm" len="sm"/>
              <a:tailEnd type="none" w="sm" len="sm"/>
            </a:ln>
          </p:spPr>
        </p:pic>
        <p:pic>
          <p:nvPicPr>
            <p:cNvPr id="6" name="Google Shape;108;p1">
              <a:extLst>
                <a:ext uri="{FF2B5EF4-FFF2-40B4-BE49-F238E27FC236}">
                  <a16:creationId xmlns:a16="http://schemas.microsoft.com/office/drawing/2014/main" id="{92C5BDD2-F445-3492-A85D-9BFC42D271D4}"/>
                </a:ext>
              </a:extLst>
            </p:cNvPr>
            <p:cNvPicPr preferRelativeResize="0"/>
            <p:nvPr/>
          </p:nvPicPr>
          <p:blipFill>
            <a:blip r:embed="rId4">
              <a:alphaModFix/>
            </a:blip>
            <a:stretch>
              <a:fillRect/>
            </a:stretch>
          </p:blipFill>
          <p:spPr>
            <a:xfrm>
              <a:off x="3977589" y="16836879"/>
              <a:ext cx="3394294" cy="3403849"/>
            </a:xfrm>
            <a:prstGeom prst="rect">
              <a:avLst/>
            </a:prstGeom>
            <a:noFill/>
            <a:ln w="25400" cap="flat" cmpd="sng">
              <a:solidFill>
                <a:schemeClr val="accent3"/>
              </a:solidFill>
              <a:prstDash val="solid"/>
              <a:round/>
              <a:headEnd type="none" w="sm" len="sm"/>
              <a:tailEnd type="none" w="sm" len="sm"/>
            </a:ln>
          </p:spPr>
        </p:pic>
        <p:pic>
          <p:nvPicPr>
            <p:cNvPr id="7" name="Google Shape;109;p1">
              <a:extLst>
                <a:ext uri="{FF2B5EF4-FFF2-40B4-BE49-F238E27FC236}">
                  <a16:creationId xmlns:a16="http://schemas.microsoft.com/office/drawing/2014/main" id="{790447EC-BE77-F25B-71F7-ED68A080C992}"/>
                </a:ext>
              </a:extLst>
            </p:cNvPr>
            <p:cNvPicPr preferRelativeResize="0"/>
            <p:nvPr/>
          </p:nvPicPr>
          <p:blipFill>
            <a:blip r:embed="rId5">
              <a:alphaModFix/>
            </a:blip>
            <a:stretch>
              <a:fillRect/>
            </a:stretch>
          </p:blipFill>
          <p:spPr>
            <a:xfrm>
              <a:off x="7371860" y="16841653"/>
              <a:ext cx="3394294" cy="3394308"/>
            </a:xfrm>
            <a:prstGeom prst="rect">
              <a:avLst/>
            </a:prstGeom>
            <a:noFill/>
            <a:ln w="25400" cap="flat" cmpd="sng">
              <a:solidFill>
                <a:schemeClr val="accent3"/>
              </a:solidFill>
              <a:prstDash val="solid"/>
              <a:round/>
              <a:headEnd type="none" w="sm" len="sm"/>
              <a:tailEnd type="none" w="sm" len="sm"/>
            </a:ln>
          </p:spPr>
        </p:pic>
        <p:sp>
          <p:nvSpPr>
            <p:cNvPr id="8" name="Google Shape;110;p1">
              <a:extLst>
                <a:ext uri="{FF2B5EF4-FFF2-40B4-BE49-F238E27FC236}">
                  <a16:creationId xmlns:a16="http://schemas.microsoft.com/office/drawing/2014/main" id="{A2D97DFA-D55D-AECA-9926-BFE82CB01967}"/>
                </a:ext>
              </a:extLst>
            </p:cNvPr>
            <p:cNvSpPr txBox="1"/>
            <p:nvPr/>
          </p:nvSpPr>
          <p:spPr>
            <a:xfrm>
              <a:off x="566808" y="20483023"/>
              <a:ext cx="10199400" cy="165270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600"/>
                <a:buFont typeface="Arial"/>
                <a:buNone/>
              </a:pPr>
              <a:r>
                <a:rPr lang="en-US" sz="2200" b="1" dirty="0"/>
                <a:t>Figure 1:</a:t>
              </a:r>
              <a:r>
                <a:rPr lang="en-US" sz="2200" dirty="0"/>
                <a:t> Displaying the software editing process. A) is the raw image from the microscope. B) is the image after isolating the image into a grayscale image, and removing the vignette. C) is the image after automatically detecting for objects (cells). From here, cell can be filtered, and imposters can be removed from the selected image. From here, the image data can be exported.</a:t>
              </a:r>
              <a:endParaRPr sz="2200" dirty="0"/>
            </a:p>
          </p:txBody>
        </p:sp>
        <p:sp>
          <p:nvSpPr>
            <p:cNvPr id="9" name="Google Shape;111;p1">
              <a:extLst>
                <a:ext uri="{FF2B5EF4-FFF2-40B4-BE49-F238E27FC236}">
                  <a16:creationId xmlns:a16="http://schemas.microsoft.com/office/drawing/2014/main" id="{6369A8A0-296C-CEC0-A48D-D342DFBA5587}"/>
                </a:ext>
              </a:extLst>
            </p:cNvPr>
            <p:cNvSpPr txBox="1"/>
            <p:nvPr/>
          </p:nvSpPr>
          <p:spPr>
            <a:xfrm>
              <a:off x="629943" y="16846954"/>
              <a:ext cx="791400" cy="541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3200">
                  <a:solidFill>
                    <a:schemeClr val="lt1"/>
                  </a:solidFill>
                </a:rPr>
                <a:t>A</a:t>
              </a:r>
              <a:endParaRPr sz="3200" i="0" u="none" strike="noStrike" cap="none">
                <a:solidFill>
                  <a:schemeClr val="lt1"/>
                </a:solidFill>
              </a:endParaRPr>
            </a:p>
          </p:txBody>
        </p:sp>
        <p:sp>
          <p:nvSpPr>
            <p:cNvPr id="10" name="Google Shape;112;p1">
              <a:extLst>
                <a:ext uri="{FF2B5EF4-FFF2-40B4-BE49-F238E27FC236}">
                  <a16:creationId xmlns:a16="http://schemas.microsoft.com/office/drawing/2014/main" id="{21F67326-F108-43E3-7079-345255D964A7}"/>
                </a:ext>
              </a:extLst>
            </p:cNvPr>
            <p:cNvSpPr txBox="1"/>
            <p:nvPr/>
          </p:nvSpPr>
          <p:spPr>
            <a:xfrm>
              <a:off x="4000898" y="16846954"/>
              <a:ext cx="791400" cy="541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3200">
                  <a:solidFill>
                    <a:schemeClr val="lt1"/>
                  </a:solidFill>
                </a:rPr>
                <a:t>B</a:t>
              </a:r>
              <a:endParaRPr sz="3200" i="0" u="none" strike="noStrike" cap="none">
                <a:solidFill>
                  <a:schemeClr val="lt1"/>
                </a:solidFill>
              </a:endParaRPr>
            </a:p>
          </p:txBody>
        </p:sp>
        <p:sp>
          <p:nvSpPr>
            <p:cNvPr id="11" name="Google Shape;113;p1">
              <a:extLst>
                <a:ext uri="{FF2B5EF4-FFF2-40B4-BE49-F238E27FC236}">
                  <a16:creationId xmlns:a16="http://schemas.microsoft.com/office/drawing/2014/main" id="{27E79890-EC0A-3DA8-A643-38D3482F91E5}"/>
                </a:ext>
              </a:extLst>
            </p:cNvPr>
            <p:cNvSpPr txBox="1"/>
            <p:nvPr/>
          </p:nvSpPr>
          <p:spPr>
            <a:xfrm>
              <a:off x="7371852" y="16846954"/>
              <a:ext cx="791400" cy="541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3200">
                  <a:solidFill>
                    <a:schemeClr val="lt1"/>
                  </a:solidFill>
                </a:rPr>
                <a:t>C</a:t>
              </a:r>
              <a:endParaRPr sz="3200" i="0" u="none" strike="noStrike" cap="none">
                <a:solidFill>
                  <a:schemeClr val="lt1"/>
                </a:solidFill>
              </a:endParaRPr>
            </a:p>
          </p:txBody>
        </p:sp>
      </p:grpSp>
    </p:spTree>
    <p:extLst>
      <p:ext uri="{BB962C8B-B14F-4D97-AF65-F5344CB8AC3E}">
        <p14:creationId xmlns:p14="http://schemas.microsoft.com/office/powerpoint/2010/main" val="40086893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BBDD4-C03F-DA0A-9BEA-4AC540F557DD}"/>
              </a:ext>
            </a:extLst>
          </p:cNvPr>
          <p:cNvSpPr>
            <a:spLocks noGrp="1"/>
          </p:cNvSpPr>
          <p:nvPr>
            <p:ph type="title"/>
          </p:nvPr>
        </p:nvSpPr>
        <p:spPr/>
        <p:txBody>
          <a:bodyPr/>
          <a:lstStyle/>
          <a:p>
            <a:endParaRPr lang="en-US"/>
          </a:p>
        </p:txBody>
      </p:sp>
      <p:pic>
        <p:nvPicPr>
          <p:cNvPr id="9" name="Content Placeholder 8">
            <a:extLst>
              <a:ext uri="{FF2B5EF4-FFF2-40B4-BE49-F238E27FC236}">
                <a16:creationId xmlns:a16="http://schemas.microsoft.com/office/drawing/2014/main" id="{58B3C909-5A4A-D8B2-6D90-8F4E0967559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95977" y="28977"/>
            <a:ext cx="6800045" cy="6800045"/>
          </a:xfrm>
        </p:spPr>
      </p:pic>
    </p:spTree>
    <p:extLst>
      <p:ext uri="{BB962C8B-B14F-4D97-AF65-F5344CB8AC3E}">
        <p14:creationId xmlns:p14="http://schemas.microsoft.com/office/powerpoint/2010/main" val="37033216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F176D2-C7B3-9D53-D261-F69BA115F77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29FFF2C-0A9C-7F9D-074D-4941B7982DC5}"/>
              </a:ext>
            </a:extLst>
          </p:cNvPr>
          <p:cNvSpPr>
            <a:spLocks noGrp="1"/>
          </p:cNvSpPr>
          <p:nvPr>
            <p:ph idx="1"/>
          </p:nvPr>
        </p:nvSpPr>
        <p:spPr/>
        <p:txBody>
          <a:bodyPr/>
          <a:lstStyle/>
          <a:p>
            <a:endParaRPr lang="en-US"/>
          </a:p>
        </p:txBody>
      </p:sp>
      <p:sp>
        <p:nvSpPr>
          <p:cNvPr id="4" name="Google Shape;117;p1">
            <a:extLst>
              <a:ext uri="{FF2B5EF4-FFF2-40B4-BE49-F238E27FC236}">
                <a16:creationId xmlns:a16="http://schemas.microsoft.com/office/drawing/2014/main" id="{E19E988C-6BE9-FB13-C2FD-BEEEFE89E645}"/>
              </a:ext>
            </a:extLst>
          </p:cNvPr>
          <p:cNvSpPr txBox="1"/>
          <p:nvPr/>
        </p:nvSpPr>
        <p:spPr>
          <a:xfrm>
            <a:off x="1369392" y="6018656"/>
            <a:ext cx="9453215" cy="769401"/>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600"/>
              <a:buFont typeface="Arial"/>
              <a:buNone/>
            </a:pPr>
            <a:r>
              <a:rPr lang="en-US" sz="2200" b="1" dirty="0"/>
              <a:t>Figure 2:</a:t>
            </a:r>
            <a:r>
              <a:rPr lang="en-US" sz="2200" dirty="0"/>
              <a:t> Plot showing preliminary practice on early samples with the processing pipeline, displaying what some of the data could look like.</a:t>
            </a:r>
            <a:endParaRPr sz="2200" dirty="0"/>
          </a:p>
        </p:txBody>
      </p:sp>
      <p:pic>
        <p:nvPicPr>
          <p:cNvPr id="5" name="Google Shape;118;p1">
            <a:extLst>
              <a:ext uri="{FF2B5EF4-FFF2-40B4-BE49-F238E27FC236}">
                <a16:creationId xmlns:a16="http://schemas.microsoft.com/office/drawing/2014/main" id="{B1CFA415-5C91-10D7-3871-327E28C33408}"/>
              </a:ext>
            </a:extLst>
          </p:cNvPr>
          <p:cNvPicPr preferRelativeResize="0"/>
          <p:nvPr/>
        </p:nvPicPr>
        <p:blipFill>
          <a:blip r:embed="rId2">
            <a:alphaModFix/>
          </a:blip>
          <a:stretch>
            <a:fillRect/>
          </a:stretch>
        </p:blipFill>
        <p:spPr>
          <a:xfrm>
            <a:off x="1280341" y="57955"/>
            <a:ext cx="9525034" cy="5825764"/>
          </a:xfrm>
          <a:prstGeom prst="rect">
            <a:avLst/>
          </a:prstGeom>
          <a:noFill/>
          <a:ln>
            <a:noFill/>
          </a:ln>
        </p:spPr>
      </p:pic>
    </p:spTree>
    <p:extLst>
      <p:ext uri="{BB962C8B-B14F-4D97-AF65-F5344CB8AC3E}">
        <p14:creationId xmlns:p14="http://schemas.microsoft.com/office/powerpoint/2010/main" val="7809960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D97C4D-F47D-2CF7-970F-D28781C49006}"/>
              </a:ext>
            </a:extLst>
          </p:cNvPr>
          <p:cNvSpPr>
            <a:spLocks noGrp="1"/>
          </p:cNvSpPr>
          <p:nvPr>
            <p:ph type="title"/>
          </p:nvPr>
        </p:nvSpPr>
        <p:spPr/>
        <p:txBody>
          <a:bodyPr/>
          <a:lstStyle/>
          <a:p>
            <a:r>
              <a:rPr lang="en-US" dirty="0"/>
              <a:t>Astrobiology Connections/Future Plans</a:t>
            </a:r>
          </a:p>
        </p:txBody>
      </p:sp>
      <p:sp>
        <p:nvSpPr>
          <p:cNvPr id="3" name="Content Placeholder 2">
            <a:extLst>
              <a:ext uri="{FF2B5EF4-FFF2-40B4-BE49-F238E27FC236}">
                <a16:creationId xmlns:a16="http://schemas.microsoft.com/office/drawing/2014/main" id="{037D3858-4135-DB2B-E4BF-B482E2779CA8}"/>
              </a:ext>
            </a:extLst>
          </p:cNvPr>
          <p:cNvSpPr>
            <a:spLocks noGrp="1"/>
          </p:cNvSpPr>
          <p:nvPr>
            <p:ph idx="1"/>
          </p:nvPr>
        </p:nvSpPr>
        <p:spPr>
          <a:xfrm>
            <a:off x="838200" y="2843056"/>
            <a:ext cx="10515600" cy="2025158"/>
          </a:xfrm>
        </p:spPr>
        <p:txBody>
          <a:bodyPr>
            <a:normAutofit/>
          </a:bodyPr>
          <a:lstStyle/>
          <a:p>
            <a:r>
              <a:rPr lang="en-US" sz="3600" dirty="0"/>
              <a:t>Understand poly-extreme conditions (cold and dry)</a:t>
            </a:r>
          </a:p>
          <a:p>
            <a:r>
              <a:rPr lang="en-US" sz="3600" dirty="0"/>
              <a:t>Antarctic Samples as a Mars Analog</a:t>
            </a:r>
          </a:p>
          <a:p>
            <a:pPr lvl="1"/>
            <a:r>
              <a:rPr lang="en-US" sz="3600" dirty="0"/>
              <a:t>Antarctic dry perma-frost</a:t>
            </a:r>
          </a:p>
        </p:txBody>
      </p:sp>
    </p:spTree>
    <p:extLst>
      <p:ext uri="{BB962C8B-B14F-4D97-AF65-F5344CB8AC3E}">
        <p14:creationId xmlns:p14="http://schemas.microsoft.com/office/powerpoint/2010/main" val="3911511006"/>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3E4F19A7-A959-40BB-972C-4880BAF8EB0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86</TotalTime>
  <Words>603</Words>
  <Application>Microsoft Office PowerPoint</Application>
  <PresentationFormat>Widescreen</PresentationFormat>
  <Paragraphs>56</Paragraphs>
  <Slides>12</Slides>
  <Notes>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vt:i4>
      </vt:variant>
    </vt:vector>
  </HeadingPairs>
  <TitlesOfParts>
    <vt:vector size="17" baseType="lpstr">
      <vt:lpstr>Arial</vt:lpstr>
      <vt:lpstr>Calibri</vt:lpstr>
      <vt:lpstr>Calibri Light</vt:lpstr>
      <vt:lpstr>Proxima Nova</vt:lpstr>
      <vt:lpstr>Office Theme</vt:lpstr>
      <vt:lpstr>Cell Morphological Changes with Temperature</vt:lpstr>
      <vt:lpstr>Surface Area vs. Volume Changes</vt:lpstr>
      <vt:lpstr>Pseudomonas Putida</vt:lpstr>
      <vt:lpstr>The Experiment</vt:lpstr>
      <vt:lpstr>Data Collection</vt:lpstr>
      <vt:lpstr>Data Analysis</vt:lpstr>
      <vt:lpstr>PowerPoint Presentation</vt:lpstr>
      <vt:lpstr>PowerPoint Presentation</vt:lpstr>
      <vt:lpstr>Astrobiology Connections/Future Plans</vt:lpstr>
      <vt:lpstr>Acknowledgments</vt:lpstr>
      <vt:lpstr>Thank you for your time!</vt:lpstr>
      <vt:lpstr>Citations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Cell Morphological Changes with Temperature</dc:title>
  <dc:creator>Hayden Ferrell</dc:creator>
  <cp:lastModifiedBy>Michelle A. Coe</cp:lastModifiedBy>
  <cp:revision>1</cp:revision>
  <dcterms:created xsi:type="dcterms:W3CDTF">2024-04-08T22:22:30Z</dcterms:created>
  <dcterms:modified xsi:type="dcterms:W3CDTF">2024-04-09T22:35:50Z</dcterms:modified>
</cp:coreProperties>
</file>